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888065-0AF0-4F56-8043-F6083FE5B22D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8C2363CB-7133-4719-AC4C-DEF1DAAB84BD}">
      <dgm:prSet phldrT="[Text]"/>
      <dgm:spPr/>
      <dgm:t>
        <a:bodyPr/>
        <a:lstStyle/>
        <a:p>
          <a:r>
            <a:rPr lang="en-US" b="1"/>
            <a:t>Pregnancy</a:t>
          </a:r>
        </a:p>
      </dgm:t>
    </dgm:pt>
    <dgm:pt modelId="{C0284D8F-D881-4F2B-B548-3855AE1F3899}" type="parTrans" cxnId="{EBBCDB85-BD43-4ECC-A10B-A4E8FEB378DB}">
      <dgm:prSet/>
      <dgm:spPr/>
      <dgm:t>
        <a:bodyPr/>
        <a:lstStyle/>
        <a:p>
          <a:endParaRPr lang="en-US"/>
        </a:p>
      </dgm:t>
    </dgm:pt>
    <dgm:pt modelId="{F45CE305-43CF-4760-93F8-A0756D278618}" type="sibTrans" cxnId="{EBBCDB85-BD43-4ECC-A10B-A4E8FEB378DB}">
      <dgm:prSet/>
      <dgm:spPr/>
      <dgm:t>
        <a:bodyPr/>
        <a:lstStyle/>
        <a:p>
          <a:endParaRPr lang="en-US"/>
        </a:p>
      </dgm:t>
    </dgm:pt>
    <dgm:pt modelId="{674C4929-4677-4B3D-9443-A263D24530C5}">
      <dgm:prSet phldrT="[Text]"/>
      <dgm:spPr/>
      <dgm:t>
        <a:bodyPr/>
        <a:lstStyle/>
        <a:p>
          <a:r>
            <a:rPr lang="en-US" b="1"/>
            <a:t>0-6 months</a:t>
          </a:r>
        </a:p>
      </dgm:t>
    </dgm:pt>
    <dgm:pt modelId="{FDC524F2-01B1-42CE-AF3D-CCE1632A973F}" type="parTrans" cxnId="{F5DC7395-4DF9-4515-9A10-089714F84658}">
      <dgm:prSet/>
      <dgm:spPr/>
      <dgm:t>
        <a:bodyPr/>
        <a:lstStyle/>
        <a:p>
          <a:endParaRPr lang="en-US"/>
        </a:p>
      </dgm:t>
    </dgm:pt>
    <dgm:pt modelId="{3BE38D1C-56C3-4774-9278-C45B601EC3CC}" type="sibTrans" cxnId="{F5DC7395-4DF9-4515-9A10-089714F84658}">
      <dgm:prSet/>
      <dgm:spPr/>
      <dgm:t>
        <a:bodyPr/>
        <a:lstStyle/>
        <a:p>
          <a:endParaRPr lang="en-US"/>
        </a:p>
      </dgm:t>
    </dgm:pt>
    <dgm:pt modelId="{2CECD6BF-3CD8-45CB-9721-8B235ECF7AFC}">
      <dgm:prSet phldrT="[Text]"/>
      <dgm:spPr/>
      <dgm:t>
        <a:bodyPr/>
        <a:lstStyle/>
        <a:p>
          <a:r>
            <a:rPr lang="en-US" b="1"/>
            <a:t>6 months to 2 years</a:t>
          </a:r>
        </a:p>
      </dgm:t>
    </dgm:pt>
    <dgm:pt modelId="{5F059CDD-BF9F-4438-BA0F-3DC5E02DF31B}" type="parTrans" cxnId="{9620286D-FC67-4BC9-84C3-EE187230908D}">
      <dgm:prSet/>
      <dgm:spPr/>
      <dgm:t>
        <a:bodyPr/>
        <a:lstStyle/>
        <a:p>
          <a:endParaRPr lang="en-US"/>
        </a:p>
      </dgm:t>
    </dgm:pt>
    <dgm:pt modelId="{FF85942A-0D9B-49F3-943D-63FC0359E463}" type="sibTrans" cxnId="{9620286D-FC67-4BC9-84C3-EE187230908D}">
      <dgm:prSet/>
      <dgm:spPr/>
      <dgm:t>
        <a:bodyPr/>
        <a:lstStyle/>
        <a:p>
          <a:endParaRPr lang="en-US"/>
        </a:p>
      </dgm:t>
    </dgm:pt>
    <dgm:pt modelId="{249CAF9B-62D4-4248-9AC0-4EE7180DBFE8}" type="pres">
      <dgm:prSet presAssocID="{6D888065-0AF0-4F56-8043-F6083FE5B22D}" presName="CompostProcess" presStyleCnt="0">
        <dgm:presLayoutVars>
          <dgm:dir/>
          <dgm:resizeHandles val="exact"/>
        </dgm:presLayoutVars>
      </dgm:prSet>
      <dgm:spPr/>
    </dgm:pt>
    <dgm:pt modelId="{9D46166C-6306-4083-AC83-93A6DDEFB7B8}" type="pres">
      <dgm:prSet presAssocID="{6D888065-0AF0-4F56-8043-F6083FE5B22D}" presName="arrow" presStyleLbl="bgShp" presStyleIdx="0" presStyleCnt="1"/>
      <dgm:spPr/>
    </dgm:pt>
    <dgm:pt modelId="{34353EBD-7671-4AEF-88E3-01AAA4500981}" type="pres">
      <dgm:prSet presAssocID="{6D888065-0AF0-4F56-8043-F6083FE5B22D}" presName="linearProcess" presStyleCnt="0"/>
      <dgm:spPr/>
    </dgm:pt>
    <dgm:pt modelId="{13C65E24-7E56-4BC6-B98F-95771AFC0399}" type="pres">
      <dgm:prSet presAssocID="{8C2363CB-7133-4719-AC4C-DEF1DAAB84BD}" presName="textNode" presStyleLbl="node1" presStyleIdx="0" presStyleCnt="3">
        <dgm:presLayoutVars>
          <dgm:bulletEnabled val="1"/>
        </dgm:presLayoutVars>
      </dgm:prSet>
      <dgm:spPr/>
    </dgm:pt>
    <dgm:pt modelId="{8E2B05BC-5C56-4437-92AF-447320726E2D}" type="pres">
      <dgm:prSet presAssocID="{F45CE305-43CF-4760-93F8-A0756D278618}" presName="sibTrans" presStyleCnt="0"/>
      <dgm:spPr/>
    </dgm:pt>
    <dgm:pt modelId="{79241331-585B-41E8-BA9E-57647D66E91B}" type="pres">
      <dgm:prSet presAssocID="{674C4929-4677-4B3D-9443-A263D24530C5}" presName="textNode" presStyleLbl="node1" presStyleIdx="1" presStyleCnt="3">
        <dgm:presLayoutVars>
          <dgm:bulletEnabled val="1"/>
        </dgm:presLayoutVars>
      </dgm:prSet>
      <dgm:spPr/>
    </dgm:pt>
    <dgm:pt modelId="{99F5F015-31BA-485E-9D56-420CF8B5E67C}" type="pres">
      <dgm:prSet presAssocID="{3BE38D1C-56C3-4774-9278-C45B601EC3CC}" presName="sibTrans" presStyleCnt="0"/>
      <dgm:spPr/>
    </dgm:pt>
    <dgm:pt modelId="{27E5A4F9-003A-47A9-894C-F611D70A3EDE}" type="pres">
      <dgm:prSet presAssocID="{2CECD6BF-3CD8-45CB-9721-8B235ECF7AFC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AE2D5513-6F80-4FC1-985F-3B9D7FFF2DEE}" type="presOf" srcId="{674C4929-4677-4B3D-9443-A263D24530C5}" destId="{79241331-585B-41E8-BA9E-57647D66E91B}" srcOrd="0" destOrd="0" presId="urn:microsoft.com/office/officeart/2005/8/layout/hProcess9"/>
    <dgm:cxn modelId="{C7C2AF5E-678B-497A-8DE6-90DD47001A32}" type="presOf" srcId="{8C2363CB-7133-4719-AC4C-DEF1DAAB84BD}" destId="{13C65E24-7E56-4BC6-B98F-95771AFC0399}" srcOrd="0" destOrd="0" presId="urn:microsoft.com/office/officeart/2005/8/layout/hProcess9"/>
    <dgm:cxn modelId="{9620286D-FC67-4BC9-84C3-EE187230908D}" srcId="{6D888065-0AF0-4F56-8043-F6083FE5B22D}" destId="{2CECD6BF-3CD8-45CB-9721-8B235ECF7AFC}" srcOrd="2" destOrd="0" parTransId="{5F059CDD-BF9F-4438-BA0F-3DC5E02DF31B}" sibTransId="{FF85942A-0D9B-49F3-943D-63FC0359E463}"/>
    <dgm:cxn modelId="{EBBCDB85-BD43-4ECC-A10B-A4E8FEB378DB}" srcId="{6D888065-0AF0-4F56-8043-F6083FE5B22D}" destId="{8C2363CB-7133-4719-AC4C-DEF1DAAB84BD}" srcOrd="0" destOrd="0" parTransId="{C0284D8F-D881-4F2B-B548-3855AE1F3899}" sibTransId="{F45CE305-43CF-4760-93F8-A0756D278618}"/>
    <dgm:cxn modelId="{F5DC7395-4DF9-4515-9A10-089714F84658}" srcId="{6D888065-0AF0-4F56-8043-F6083FE5B22D}" destId="{674C4929-4677-4B3D-9443-A263D24530C5}" srcOrd="1" destOrd="0" parTransId="{FDC524F2-01B1-42CE-AF3D-CCE1632A973F}" sibTransId="{3BE38D1C-56C3-4774-9278-C45B601EC3CC}"/>
    <dgm:cxn modelId="{C3A2A0EC-46BF-4C0F-92AF-27FA24F3B252}" type="presOf" srcId="{6D888065-0AF0-4F56-8043-F6083FE5B22D}" destId="{249CAF9B-62D4-4248-9AC0-4EE7180DBFE8}" srcOrd="0" destOrd="0" presId="urn:microsoft.com/office/officeart/2005/8/layout/hProcess9"/>
    <dgm:cxn modelId="{EF74ECF2-86DB-4C01-B400-5BB09D0CB303}" type="presOf" srcId="{2CECD6BF-3CD8-45CB-9721-8B235ECF7AFC}" destId="{27E5A4F9-003A-47A9-894C-F611D70A3EDE}" srcOrd="0" destOrd="0" presId="urn:microsoft.com/office/officeart/2005/8/layout/hProcess9"/>
    <dgm:cxn modelId="{D4A99801-3724-4C49-816B-3DF278B2439C}" type="presParOf" srcId="{249CAF9B-62D4-4248-9AC0-4EE7180DBFE8}" destId="{9D46166C-6306-4083-AC83-93A6DDEFB7B8}" srcOrd="0" destOrd="0" presId="urn:microsoft.com/office/officeart/2005/8/layout/hProcess9"/>
    <dgm:cxn modelId="{9E73E77E-17B7-4D8D-A846-0B75423108E9}" type="presParOf" srcId="{249CAF9B-62D4-4248-9AC0-4EE7180DBFE8}" destId="{34353EBD-7671-4AEF-88E3-01AAA4500981}" srcOrd="1" destOrd="0" presId="urn:microsoft.com/office/officeart/2005/8/layout/hProcess9"/>
    <dgm:cxn modelId="{CA27DF80-1FAC-4C6E-8E9C-3D6125479C65}" type="presParOf" srcId="{34353EBD-7671-4AEF-88E3-01AAA4500981}" destId="{13C65E24-7E56-4BC6-B98F-95771AFC0399}" srcOrd="0" destOrd="0" presId="urn:microsoft.com/office/officeart/2005/8/layout/hProcess9"/>
    <dgm:cxn modelId="{B9D46CBF-8DE2-4D10-BFD1-E6FC2258C1BC}" type="presParOf" srcId="{34353EBD-7671-4AEF-88E3-01AAA4500981}" destId="{8E2B05BC-5C56-4437-92AF-447320726E2D}" srcOrd="1" destOrd="0" presId="urn:microsoft.com/office/officeart/2005/8/layout/hProcess9"/>
    <dgm:cxn modelId="{010A7639-375B-40D7-B4C6-D5BFCD2E3285}" type="presParOf" srcId="{34353EBD-7671-4AEF-88E3-01AAA4500981}" destId="{79241331-585B-41E8-BA9E-57647D66E91B}" srcOrd="2" destOrd="0" presId="urn:microsoft.com/office/officeart/2005/8/layout/hProcess9"/>
    <dgm:cxn modelId="{63B8A058-67E0-4297-9FFA-F169CFDE4063}" type="presParOf" srcId="{34353EBD-7671-4AEF-88E3-01AAA4500981}" destId="{99F5F015-31BA-485E-9D56-420CF8B5E67C}" srcOrd="3" destOrd="0" presId="urn:microsoft.com/office/officeart/2005/8/layout/hProcess9"/>
    <dgm:cxn modelId="{748EF9D6-5DA8-42B2-9AFA-4B1A5AA94311}" type="presParOf" srcId="{34353EBD-7671-4AEF-88E3-01AAA4500981}" destId="{27E5A4F9-003A-47A9-894C-F611D70A3EDE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6166C-6306-4083-AC83-93A6DDEFB7B8}">
      <dsp:nvSpPr>
        <dsp:cNvPr id="0" name=""/>
        <dsp:cNvSpPr/>
      </dsp:nvSpPr>
      <dsp:spPr>
        <a:xfrm>
          <a:off x="600074" y="0"/>
          <a:ext cx="6800850" cy="1573619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C65E24-7E56-4BC6-B98F-95771AFC0399}">
      <dsp:nvSpPr>
        <dsp:cNvPr id="0" name=""/>
        <dsp:cNvSpPr/>
      </dsp:nvSpPr>
      <dsp:spPr>
        <a:xfrm>
          <a:off x="158613" y="472085"/>
          <a:ext cx="2400300" cy="62944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Pregnancy</a:t>
          </a:r>
        </a:p>
      </dsp:txBody>
      <dsp:txXfrm>
        <a:off x="189340" y="502812"/>
        <a:ext cx="2338846" cy="567993"/>
      </dsp:txXfrm>
    </dsp:sp>
    <dsp:sp modelId="{79241331-585B-41E8-BA9E-57647D66E91B}">
      <dsp:nvSpPr>
        <dsp:cNvPr id="0" name=""/>
        <dsp:cNvSpPr/>
      </dsp:nvSpPr>
      <dsp:spPr>
        <a:xfrm>
          <a:off x="2800349" y="472085"/>
          <a:ext cx="2400300" cy="629447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0-6 months</a:t>
          </a:r>
        </a:p>
      </dsp:txBody>
      <dsp:txXfrm>
        <a:off x="2831076" y="502812"/>
        <a:ext cx="2338846" cy="567993"/>
      </dsp:txXfrm>
    </dsp:sp>
    <dsp:sp modelId="{27E5A4F9-003A-47A9-894C-F611D70A3EDE}">
      <dsp:nvSpPr>
        <dsp:cNvPr id="0" name=""/>
        <dsp:cNvSpPr/>
      </dsp:nvSpPr>
      <dsp:spPr>
        <a:xfrm>
          <a:off x="5442086" y="472085"/>
          <a:ext cx="2400300" cy="629447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/>
            <a:t>6 months to 2 years</a:t>
          </a:r>
        </a:p>
      </dsp:txBody>
      <dsp:txXfrm>
        <a:off x="5472813" y="502812"/>
        <a:ext cx="2338846" cy="567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200" dirty="0"/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IYCF Recommendations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066799"/>
          <a:ext cx="8839200" cy="559081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593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45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73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Recommendation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Details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664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Start breastfeeding within 1 hour after birth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Ensure immediate skin-to-skin contact between mother and baby.</a:t>
                      </a: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Begin breastfeeding within the first hour after birth.</a:t>
                      </a: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Avoid giving any food or drink before breastfeeding or before mature milk comes in.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65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Exclusive breastfeeding up to 6 months of age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Babies should be exclusively breastfed for the first 6 months.</a:t>
                      </a:r>
                    </a:p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No other foods or liquids should be given during this period.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198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Introduce complementary foods at 6 months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Begin providing complementary foods to all children from 6 months of age alongside continued breastfeeding.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198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/>
                        <a:t>Continue breastfeeding up to 2 years and beyond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/>
                        <a:t>Continue breastfeeding with complementary feeding until at least 2 years of age and beyond if possible, for optimal growth and development.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63" marR="66663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200" dirty="0"/>
          </a:p>
          <a:p>
            <a:pPr algn="ctr">
              <a:buNone/>
            </a:pPr>
            <a:endParaRPr lang="en-US" sz="2400" b="1" dirty="0"/>
          </a:p>
          <a:p>
            <a:pPr algn="ctr">
              <a:buNone/>
            </a:pPr>
            <a:endParaRPr lang="en-US" sz="2400" b="1" dirty="0"/>
          </a:p>
          <a:p>
            <a:pPr algn="ctr">
              <a:buNone/>
            </a:pPr>
            <a:endParaRPr lang="en-US" sz="2400" b="1" dirty="0"/>
          </a:p>
          <a:p>
            <a:pPr algn="ctr">
              <a:buNone/>
            </a:pPr>
            <a:r>
              <a:rPr lang="en-US" sz="2400" b="1" dirty="0"/>
              <a:t>Refer to Participant’s Manual (P/97)</a:t>
            </a:r>
          </a:p>
          <a:p>
            <a:pPr algn="ctr">
              <a:buNone/>
            </a:pPr>
            <a:r>
              <a:rPr lang="en-US" sz="2400" b="1" dirty="0"/>
              <a:t>Theme: Exploring Local Nutrition Status and Common Practices </a:t>
            </a:r>
            <a:endParaRPr lang="en-US" sz="2400" dirty="0"/>
          </a:p>
          <a:p>
            <a:pPr algn="just">
              <a:buNone/>
            </a:pPr>
            <a:endParaRPr lang="en-US" sz="24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 </a:t>
            </a: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2.1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Infant &amp; Young Child feeding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IYCF statistics in Pakistan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86778"/>
            <a:ext cx="7848600" cy="569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200" dirty="0"/>
              <a:t>At the end of the session, participants will be able to:</a:t>
            </a:r>
          </a:p>
          <a:p>
            <a:pPr algn="just">
              <a:buFont typeface="Wingdings" pitchFamily="2" charset="2"/>
              <a:buChar char="q"/>
            </a:pPr>
            <a:endParaRPr lang="en-US" sz="2200" dirty="0"/>
          </a:p>
          <a:p>
            <a:pPr algn="just"/>
            <a:r>
              <a:rPr lang="en-US" sz="2200" b="1" dirty="0"/>
              <a:t>Understand the importance of optimal IYCF practices</a:t>
            </a:r>
            <a:r>
              <a:rPr lang="en-US" sz="2200" dirty="0"/>
              <a:t> for the health and development of infants and young children in Khyber Pakhtunkhwa, including exclusive breastfeeding and appropriate complementary feeding.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Identify the common challenges and barriers</a:t>
            </a:r>
            <a:r>
              <a:rPr lang="en-US" sz="2200" dirty="0"/>
              <a:t> to proper IYCF practices in Khyber Pakhtunkhwa, such as cultural beliefs, socio-economic factors, and limited healthcare access.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Demonstrate effective counseling techniques</a:t>
            </a:r>
            <a:r>
              <a:rPr lang="en-US" sz="2200" dirty="0"/>
              <a:t> for supporting mothers in adopting recommended IYCF practices, including breastfeeding initiation, exclusive breastfeeding for the first 6 months, and timely introduction of nutritious complementary foods.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Recognize the impact of poor IYCF practices on child health</a:t>
            </a:r>
            <a:r>
              <a:rPr lang="en-US" sz="2200" dirty="0"/>
              <a:t> and understand the     long-term consequences, including malnutrition, stunting, and developmental delays.</a:t>
            </a:r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Statistics about IYCF in Pakistan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C:\Users\User\AppData\Local\Microsoft\Windows\INetCache\Content.Word\delivery-of-IYCF-images-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43000"/>
            <a:ext cx="6310498" cy="165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Users\User\AppData\Local\Microsoft\Windows\INetCache\Content.Word\2018 Nutritional survey_page-00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0956" y="3195712"/>
            <a:ext cx="5391785" cy="19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BA5699-E733-4B0E-866C-55E5A63A5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0" y="6019800"/>
            <a:ext cx="9118209" cy="838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C00000"/>
                </a:solidFill>
              </a:rPr>
              <a:t>Reference: </a:t>
            </a:r>
            <a:r>
              <a:rPr lang="en-US" sz="1400" dirty="0">
                <a:solidFill>
                  <a:srgbClr val="C00000"/>
                </a:solidFill>
              </a:rPr>
              <a:t>National nutrition survey 2018: https://www.unicef.org/pakistan/media/1951/file/Final%20Key%20Findings%20Report%202019.pdf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200" dirty="0"/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Statistics about IYCF in Pakistan</a:t>
            </a:r>
          </a:p>
        </p:txBody>
      </p:sp>
      <p:pic>
        <p:nvPicPr>
          <p:cNvPr id="5" name="Picture 4" descr="C:\Users\User\AppData\Local\Microsoft\Windows\INetCache\Content.Word\2018 Nutritional survey_page-0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18222F9-8712-4203-B696-D9944C45FA89}"/>
              </a:ext>
            </a:extLst>
          </p:cNvPr>
          <p:cNvSpPr txBox="1">
            <a:spLocks/>
          </p:cNvSpPr>
          <p:nvPr/>
        </p:nvSpPr>
        <p:spPr>
          <a:xfrm>
            <a:off x="25790" y="6019800"/>
            <a:ext cx="911820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b="1">
                <a:solidFill>
                  <a:srgbClr val="C00000"/>
                </a:solidFill>
              </a:rPr>
              <a:t>Reference: </a:t>
            </a:r>
            <a:r>
              <a:rPr lang="en-US" sz="1400">
                <a:solidFill>
                  <a:srgbClr val="C00000"/>
                </a:solidFill>
              </a:rPr>
              <a:t>National nutrition survey 2018: https://www.unicef.org/pakistan/media/1951/file/Final%20Key%20Findings%20Report%202019.pdf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200" dirty="0"/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Statistics about IYCF in Pakistan</a:t>
            </a:r>
          </a:p>
        </p:txBody>
      </p:sp>
      <p:pic>
        <p:nvPicPr>
          <p:cNvPr id="5" name="Picture 4" descr="C:\Users\User\AppData\Local\Microsoft\Windows\INetCache\Content.Word\2018 Nutritional survey_page-00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848599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2CBE768-5B96-44D7-AE24-CFD9CD7E4C0F}"/>
              </a:ext>
            </a:extLst>
          </p:cNvPr>
          <p:cNvSpPr txBox="1">
            <a:spLocks/>
          </p:cNvSpPr>
          <p:nvPr/>
        </p:nvSpPr>
        <p:spPr>
          <a:xfrm>
            <a:off x="25790" y="6019800"/>
            <a:ext cx="911820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b="1">
                <a:solidFill>
                  <a:srgbClr val="C00000"/>
                </a:solidFill>
              </a:rPr>
              <a:t>Reference: </a:t>
            </a:r>
            <a:r>
              <a:rPr lang="en-US" sz="1400">
                <a:solidFill>
                  <a:srgbClr val="C00000"/>
                </a:solidFill>
              </a:rPr>
              <a:t>National nutrition survey 2018: https://www.unicef.org/pakistan/media/1951/file/Final%20Key%20Findings%20Report%202019.pdf</a:t>
            </a:r>
            <a:endParaRPr lang="en-US" sz="1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US" sz="2200" dirty="0"/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Statistics about IYCF in Pakistan</a:t>
            </a:r>
          </a:p>
        </p:txBody>
      </p:sp>
      <p:pic>
        <p:nvPicPr>
          <p:cNvPr id="5" name="Picture 4" descr="C:\Users\User\AppData\Local\Microsoft\Windows\INetCache\Content.Word\2018 Nutritional survey_page-00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38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6D9BF60-FB90-494A-A250-15F954B89F72}"/>
              </a:ext>
            </a:extLst>
          </p:cNvPr>
          <p:cNvSpPr/>
          <p:nvPr/>
        </p:nvSpPr>
        <p:spPr>
          <a:xfrm>
            <a:off x="0" y="6272797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102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2400" dirty="0"/>
              <a:t>	The early years, particularly the first 1,000 days, are a critical period for ensuring healthy growth, which helps prevent obesity and chronic diseases later in life. Poor nutrition during this time can cause lasting brain damage, impairing a child's ability to succeed academically and economically and may lead to health problems such as obesity and diabetes.</a:t>
            </a:r>
          </a:p>
          <a:p>
            <a:pPr algn="just">
              <a:buFont typeface="Wingdings" pitchFamily="2" charset="2"/>
              <a:buChar char="q"/>
            </a:pPr>
            <a:endParaRPr lang="en-US" sz="2200" dirty="0"/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Window of Opportunity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609600" y="4876800"/>
          <a:ext cx="8001000" cy="1573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A4D6B7-9DFF-4AD1-AEF2-9A359998FDD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2200"/>
            <a:ext cx="8915400" cy="27432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D5D5726-BE79-4528-99A2-CEDE378D419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Window of Opportunity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3115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</TotalTime>
  <Words>513</Words>
  <Application>Microsoft Office PowerPoint</Application>
  <PresentationFormat>On-screen Show (4:3)</PresentationFormat>
  <Paragraphs>74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Window of Opportunity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22</cp:revision>
  <dcterms:created xsi:type="dcterms:W3CDTF">2006-08-16T00:00:00Z</dcterms:created>
  <dcterms:modified xsi:type="dcterms:W3CDTF">2025-07-02T05:00:52Z</dcterms:modified>
</cp:coreProperties>
</file>